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1" r:id="rId1"/>
  </p:sldMasterIdLst>
  <p:sldIdLst>
    <p:sldId id="256" r:id="rId2"/>
    <p:sldId id="258" r:id="rId3"/>
    <p:sldId id="266" r:id="rId4"/>
    <p:sldId id="267" r:id="rId5"/>
    <p:sldId id="265" r:id="rId6"/>
    <p:sldId id="275" r:id="rId7"/>
    <p:sldId id="276" r:id="rId8"/>
    <p:sldId id="279" r:id="rId9"/>
    <p:sldId id="270" r:id="rId10"/>
    <p:sldId id="271" r:id="rId11"/>
    <p:sldId id="272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34" autoAdjust="0"/>
    <p:restoredTop sz="94660"/>
  </p:normalViewPr>
  <p:slideViewPr>
    <p:cSldViewPr snapToGrid="0">
      <p:cViewPr varScale="1">
        <p:scale>
          <a:sx n="51" d="100"/>
          <a:sy n="51" d="100"/>
        </p:scale>
        <p:origin x="48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E700B27-DE4C-4B9E-BB11-B9027034A00F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7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1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6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5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69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37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6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8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2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4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35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eroy.pe.free.fr/psi_new/tp/tp_corrosion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LC28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Cinétique</a:t>
            </a:r>
            <a:r>
              <a:rPr lang="en-US" dirty="0" smtClean="0"/>
              <a:t> </a:t>
            </a:r>
            <a:r>
              <a:rPr lang="en-US" dirty="0" err="1" smtClean="0"/>
              <a:t>electrochimique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3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350813"/>
            <a:ext cx="10649309" cy="1356360"/>
          </a:xfrm>
        </p:spPr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Diffusion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AF066A9B-8B73-4FFA-8485-6DCBBD16879D}"/>
                  </a:ext>
                </a:extLst>
              </p:cNvPr>
              <p:cNvSpPr/>
              <p:nvPr/>
            </p:nvSpPr>
            <p:spPr>
              <a:xfrm>
                <a:off x="2074078" y="1707173"/>
                <a:ext cx="4131849" cy="508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fr-FR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sz="2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1">
                                    <a:latin typeface="Cambria Math" panose="02040503050406030204" pitchFamily="18" charset="0"/>
                                  </a:rPr>
                                  <m:t>𝐣</m:t>
                                </m:r>
                              </m:e>
                              <m:sub>
                                <m:r>
                                  <a:rPr lang="fr-FR" sz="2200" b="1" i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sub>
                            </m:sSub>
                          </m:e>
                        </m:acc>
                        <m:r>
                          <a:rPr lang="fr-FR" sz="2200" b="0" i="0">
                            <a:latin typeface="Cambria Math" panose="02040503050406030204" pitchFamily="18" charset="0"/>
                          </a:rPr>
                          <m:t>= −</m:t>
                        </m:r>
                        <m:r>
                          <a:rPr lang="fr-FR" sz="2200" b="1" i="0">
                            <a:latin typeface="Cambria Math" panose="02040503050406030204" pitchFamily="18" charset="0"/>
                          </a:rPr>
                          <m:t>𝐃</m:t>
                        </m:r>
                        <m:acc>
                          <m:accPr>
                            <m:chr m:val="⃗"/>
                            <m:ctrlPr>
                              <a:rPr lang="fr-FR" sz="2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200" b="1" i="0">
                                <a:latin typeface="Cambria Math" panose="02040503050406030204" pitchFamily="18" charset="0"/>
                              </a:rPr>
                              <m:t>𝐠𝐫𝐚𝐝</m:t>
                            </m:r>
                          </m:e>
                        </m:acc>
                        <m:r>
                          <a:rPr lang="fr-FR" sz="2200" b="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200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</m:d>
                  </m:oMath>
                </a14:m>
                <a:r>
                  <a:rPr lang="fr-FR" sz="2200" dirty="0"/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066A9B-8B73-4FFA-8485-6DCBBD1687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078" y="1707173"/>
                <a:ext cx="4131849" cy="50840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E6BF5958-3DE2-4B71-A18D-E3F6D09664FF}"/>
                  </a:ext>
                </a:extLst>
              </p:cNvPr>
              <p:cNvSpPr/>
              <p:nvPr/>
            </p:nvSpPr>
            <p:spPr>
              <a:xfrm>
                <a:off x="3076819" y="2982637"/>
                <a:ext cx="5378588" cy="748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fr-FR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𝐞</m:t>
                            </m:r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𝐅𝐒𝐃</m:t>
                        </m:r>
                        <m:r>
                          <a:rPr lang="fr-FR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𝐨𝐱</m:t>
                            </m:r>
                          </m:sub>
                          <m:sup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𝐞𝐥𝐞𝐜𝐭</m:t>
                            </m:r>
                          </m:sup>
                        </m:sSubSup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𝐨𝐱</m:t>
                            </m:r>
                          </m:sub>
                          <m:sup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𝐬𝐨𝐥</m:t>
                            </m:r>
                          </m:sup>
                        </m:sSubSup>
                        <m:r>
                          <a:rPr lang="fr-FR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𝛅</m:t>
                        </m:r>
                      </m:den>
                    </m:f>
                  </m:oMath>
                </a14:m>
                <a:r>
                  <a:rPr lang="fr-FR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𝐞</m:t>
                            </m:r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𝐅𝐒𝐃</m:t>
                        </m:r>
                        <m:r>
                          <a:rPr lang="fr-FR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𝐫𝐞𝐝</m:t>
                            </m:r>
                          </m:sub>
                          <m:sup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𝐞𝐥𝐞𝐜𝐭</m:t>
                            </m:r>
                          </m:sup>
                        </m:sSubSup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𝐫𝐞𝐝</m:t>
                            </m:r>
                          </m:sub>
                          <m:sup>
                            <m:r>
                              <a:rPr lang="fr-FR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𝐬𝐨𝐥</m:t>
                            </m:r>
                          </m:sup>
                        </m:sSubSup>
                        <m:r>
                          <a:rPr lang="fr-FR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𝛅</m:t>
                        </m:r>
                      </m:den>
                    </m:f>
                  </m:oMath>
                </a14:m>
                <a:endParaRPr lang="fr-FR" sz="24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6BF5958-3DE2-4B71-A18D-E3F6D0966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819" y="2982637"/>
                <a:ext cx="5378588" cy="748859"/>
              </a:xfrm>
              <a:prstGeom prst="rect">
                <a:avLst/>
              </a:prstGeom>
              <a:blipFill rotWithShape="0">
                <a:blip r:embed="rId3"/>
                <a:stretch>
                  <a:fillRect l="-1361" b="-4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69A591DC-8804-4B95-AA18-82379DAFD72C}"/>
                  </a:ext>
                </a:extLst>
              </p:cNvPr>
              <p:cNvSpPr/>
              <p:nvPr/>
            </p:nvSpPr>
            <p:spPr>
              <a:xfrm>
                <a:off x="1367586" y="2356502"/>
                <a:ext cx="10424721" cy="624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200" b="1" dirty="0"/>
                  <a:t>Or 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sub>
                        </m:sSub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𝐒</m:t>
                        </m:r>
                      </m:num>
                      <m:den>
                        <m:sSub>
                          <m:sSubPr>
                            <m:ctrlPr>
                              <a:rPr lang="fr-FR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𝐅</m:t>
                            </m:r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𝐞</m:t>
                            </m:r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𝒆𝒕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𝒑𝒓𝒐𝒇𝒊𝒍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𝒍𝒊𝒏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𝒂𝒊𝒓𝒆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𝒅𝒆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𝒄𝒐𝒏𝒄𝒆𝒏𝒕𝒓𝒂𝒕𝒊𝒐𝒏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𝒅𝒂𝒏𝒔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𝒍𝒂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𝒄𝒐𝒖𝒄𝒉𝒆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𝒅𝒆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𝑵𝒆𝒓𝒏𝒔𝒕</m:t>
                    </m:r>
                    <m:r>
                      <a:rPr lang="fr-FR" sz="2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200" b="1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2200" b="1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fr-FR" sz="2200" dirty="0"/>
                  <a:t>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9A591DC-8804-4B95-AA18-82379DAF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86" y="2356502"/>
                <a:ext cx="10424721" cy="624145"/>
              </a:xfrm>
              <a:prstGeom prst="rect">
                <a:avLst/>
              </a:prstGeom>
              <a:blipFill rotWithShape="0">
                <a:blip r:embed="rId4"/>
                <a:stretch>
                  <a:fillRect l="-760" b="-9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7">
                <a:extLst>
                  <a:ext uri="{FF2B5EF4-FFF2-40B4-BE49-F238E27FC236}">
                    <a16:creationId xmlns:a16="http://schemas.microsoft.com/office/drawing/2014/main" xmlns="" id="{C2750378-707D-421B-BA0F-BD9B1F5E10F1}"/>
                  </a:ext>
                </a:extLst>
              </p:cNvPr>
              <p:cNvSpPr txBox="1"/>
              <p:nvPr/>
            </p:nvSpPr>
            <p:spPr>
              <a:xfrm>
                <a:off x="1142999" y="4080050"/>
                <a:ext cx="6801788" cy="1537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2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𝐂</m:t>
                        </m:r>
                      </m:e>
                      <m:sub>
                        <m: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𝐨𝐱</m:t>
                        </m:r>
                      </m:sub>
                      <m:sup>
                        <m: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𝐞𝐥𝐞𝐜𝐭</m:t>
                        </m:r>
                      </m:sup>
                    </m:sSubSup>
                    <m:r>
                      <a:rPr lang="fr-FR" sz="2200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2200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fr-FR" sz="2200" dirty="0"/>
                  <a:t> : </a:t>
                </a:r>
                <a:r>
                  <a:rPr lang="fr-FR" sz="2200" dirty="0" err="1"/>
                  <a:t>i</a:t>
                </a:r>
                <a:r>
                  <a:rPr lang="fr-FR" sz="2200" baseline="-25000" dirty="0" err="1"/>
                  <a:t>cl</a:t>
                </a:r>
                <a:r>
                  <a:rPr lang="fr-FR" sz="2200" dirty="0"/>
                  <a:t>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𝐞</m:t>
                            </m:r>
                            <m: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𝐅𝐒𝐃</m:t>
                        </m:r>
                        <m:sSubSup>
                          <m:sSubSupPr>
                            <m:ctrlPr>
                              <a:rPr lang="fr-FR" sz="2200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𝐨𝐱</m:t>
                            </m:r>
                          </m:sub>
                          <m:sup>
                            <m: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𝐬𝐨𝐥</m:t>
                            </m:r>
                          </m:sup>
                        </m:sSubSup>
                        <m:r>
                          <a:rPr lang="fr-FR" sz="2200" b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𝛅</m:t>
                        </m:r>
                      </m:den>
                    </m:f>
                  </m:oMath>
                </a14:m>
                <a:r>
                  <a:rPr lang="fr-FR" sz="22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&lt; 0 et constant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𝐂</m:t>
                        </m:r>
                      </m:e>
                      <m:sub>
                        <m:r>
                          <a:rPr lang="fr-FR" sz="22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𝒓𝒆𝒅</m:t>
                        </m:r>
                      </m:sub>
                      <m:sup>
                        <m: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𝐞𝐥𝐞𝐜𝐭</m:t>
                        </m:r>
                      </m:sup>
                    </m:sSubSup>
                    <m:r>
                      <a:rPr lang="fr-FR" sz="22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22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fr-FR" sz="2200" dirty="0"/>
                  <a:t> : </a:t>
                </a:r>
                <a:r>
                  <a:rPr lang="fr-FR" sz="2200" dirty="0" err="1"/>
                  <a:t>i</a:t>
                </a:r>
                <a:r>
                  <a:rPr lang="fr-FR" sz="2200" baseline="-25000" dirty="0" err="1"/>
                  <a:t>al</a:t>
                </a:r>
                <a:r>
                  <a:rPr lang="fr-FR" sz="22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𝐞</m:t>
                            </m:r>
                            <m: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𝐅𝐒𝐃</m:t>
                        </m:r>
                        <m:sSubSup>
                          <m:sSubSupPr>
                            <m:ctrlP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fr-FR" sz="2200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𝒓𝒆𝒅</m:t>
                            </m:r>
                          </m:sub>
                          <m:sup>
                            <m:r>
                              <a:rPr lang="fr-FR" sz="22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𝐬𝐨𝐥</m:t>
                            </m:r>
                          </m:sup>
                        </m:sSubSup>
                        <m:r>
                          <a:rPr lang="fr-FR" sz="2200" b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2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𝛅</m:t>
                        </m:r>
                      </m:den>
                    </m:f>
                  </m:oMath>
                </a14:m>
                <a:r>
                  <a:rPr lang="fr-FR" sz="22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&gt;  0 et constant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>
          <p:sp>
            <p:nvSpPr>
              <p:cNvPr id="6" name="ZoneText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2750378-707D-421B-BA0F-BD9B1F5E1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080050"/>
                <a:ext cx="6801788" cy="1537344"/>
              </a:xfrm>
              <a:prstGeom prst="rect">
                <a:avLst/>
              </a:prstGeom>
              <a:blipFill rotWithShape="0">
                <a:blip r:embed="rId5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ccolade fermante 8">
            <a:extLst>
              <a:ext uri="{FF2B5EF4-FFF2-40B4-BE49-F238E27FC236}">
                <a16:creationId xmlns:a16="http://schemas.microsoft.com/office/drawing/2014/main" xmlns="" id="{64785EB2-F2D3-4DFB-A84C-7A82EFE2FA64}"/>
              </a:ext>
            </a:extLst>
          </p:cNvPr>
          <p:cNvSpPr/>
          <p:nvPr/>
        </p:nvSpPr>
        <p:spPr>
          <a:xfrm>
            <a:off x="6654896" y="4276143"/>
            <a:ext cx="240633" cy="83418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200"/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xmlns="" id="{1AADCECD-120F-40FE-A1E9-98A7633BBDD0}"/>
              </a:ext>
            </a:extLst>
          </p:cNvPr>
          <p:cNvSpPr txBox="1"/>
          <p:nvPr/>
        </p:nvSpPr>
        <p:spPr>
          <a:xfrm>
            <a:off x="7038959" y="4477793"/>
            <a:ext cx="2534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/>
              <a:t>Paliers de diffusion</a:t>
            </a:r>
          </a:p>
        </p:txBody>
      </p:sp>
    </p:spTree>
    <p:extLst>
      <p:ext uri="{BB962C8B-B14F-4D97-AF65-F5344CB8AC3E}">
        <p14:creationId xmlns:p14="http://schemas.microsoft.com/office/powerpoint/2010/main" val="253148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350813"/>
            <a:ext cx="10649309" cy="1356360"/>
          </a:xfrm>
        </p:spPr>
        <p:txBody>
          <a:bodyPr/>
          <a:lstStyle/>
          <a:p>
            <a:pPr algn="ctr"/>
            <a:r>
              <a:rPr lang="fr-FR" dirty="0"/>
              <a:t>Courbe i=f(E) du titrage de NO</a:t>
            </a:r>
            <a:r>
              <a:rPr lang="fr-FR" baseline="-25000" dirty="0"/>
              <a:t>3</a:t>
            </a:r>
            <a:r>
              <a:rPr lang="fr-FR" baseline="30000" dirty="0"/>
              <a:t>-</a:t>
            </a:r>
            <a:r>
              <a:rPr lang="fr-FR" dirty="0"/>
              <a:t> par Fe</a:t>
            </a:r>
            <a:r>
              <a:rPr lang="fr-FR" baseline="30000" dirty="0"/>
              <a:t>2+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xmlns="" id="{4755C8AB-3C48-4DBC-80BA-A5350A5A1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918" y="2659169"/>
            <a:ext cx="7013533" cy="3261946"/>
          </a:xfrm>
          <a:prstGeom prst="rect">
            <a:avLst/>
          </a:pr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xmlns="" id="{1D526CB3-F8E5-4604-8818-B07E1976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27748" y="20979"/>
            <a:ext cx="2553204" cy="5279700"/>
          </a:xfrm>
          <a:prstGeom prst="rect">
            <a:avLst/>
          </a:prstGeom>
        </p:spPr>
      </p:pic>
      <p:sp>
        <p:nvSpPr>
          <p:cNvPr id="5" name="Flèche : droite 6">
            <a:extLst>
              <a:ext uri="{FF2B5EF4-FFF2-40B4-BE49-F238E27FC236}">
                <a16:creationId xmlns:a16="http://schemas.microsoft.com/office/drawing/2014/main" xmlns="" id="{BD6A0946-BF8D-4F97-83D8-431C2088B06B}"/>
              </a:ext>
            </a:extLst>
          </p:cNvPr>
          <p:cNvSpPr/>
          <p:nvPr/>
        </p:nvSpPr>
        <p:spPr>
          <a:xfrm rot="1819806">
            <a:off x="5679192" y="3243250"/>
            <a:ext cx="1576923" cy="9623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7">
            <a:extLst>
              <a:ext uri="{FF2B5EF4-FFF2-40B4-BE49-F238E27FC236}">
                <a16:creationId xmlns:a16="http://schemas.microsoft.com/office/drawing/2014/main" xmlns="" id="{90ECD0C3-76C8-4542-A382-492A1AFDE073}"/>
              </a:ext>
            </a:extLst>
          </p:cNvPr>
          <p:cNvSpPr txBox="1"/>
          <p:nvPr/>
        </p:nvSpPr>
        <p:spPr>
          <a:xfrm>
            <a:off x="8353684" y="1967727"/>
            <a:ext cx="3239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Juste avant l’équivalence</a:t>
            </a:r>
          </a:p>
        </p:txBody>
      </p:sp>
    </p:spTree>
    <p:extLst>
      <p:ext uri="{BB962C8B-B14F-4D97-AF65-F5344CB8AC3E}">
        <p14:creationId xmlns:p14="http://schemas.microsoft.com/office/powerpoint/2010/main" val="240166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350813"/>
            <a:ext cx="10649309" cy="1356360"/>
          </a:xfrm>
        </p:spPr>
        <p:txBody>
          <a:bodyPr/>
          <a:lstStyle/>
          <a:p>
            <a:pPr algn="ctr"/>
            <a:r>
              <a:rPr lang="fr-FR" dirty="0"/>
              <a:t>Nécessité d’une électrolyse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Espace réservé du contenu 3">
            <a:extLst>
              <a:ext uri="{FF2B5EF4-FFF2-40B4-BE49-F238E27FC236}">
                <a16:creationId xmlns:a16="http://schemas.microsoft.com/office/drawing/2014/main" xmlns="" id="{FAF1B28B-3252-492C-A0FC-CC444BB4507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2" y="1707173"/>
            <a:ext cx="11065819" cy="41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0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64829"/>
            <a:ext cx="9875520" cy="1356360"/>
          </a:xfrm>
        </p:spPr>
        <p:txBody>
          <a:bodyPr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Clou dans l’agar-agar en milieu acide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934" t="51585" r="45041" b="16502"/>
          <a:stretch/>
        </p:blipFill>
        <p:spPr>
          <a:xfrm>
            <a:off x="3112706" y="1426314"/>
            <a:ext cx="4948435" cy="42249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1597" y="6137435"/>
            <a:ext cx="6153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leroy.pe.free.fr/psi_new/tp/tp_corrosion.pdf</a:t>
            </a:r>
            <a:r>
              <a:rPr lang="fr-FR" dirty="0" smtClean="0"/>
              <a:t> - 05.31.2020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162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176" y="350813"/>
            <a:ext cx="10669249" cy="1356360"/>
          </a:xfrm>
        </p:spPr>
        <p:txBody>
          <a:bodyPr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Diagramme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Pourbaix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du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et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l’eau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4">
            <a:extLst>
              <a:ext uri="{FF2B5EF4-FFF2-40B4-BE49-F238E27FC236}">
                <a16:creationId xmlns:a16="http://schemas.microsoft.com/office/drawing/2014/main" xmlns="" id="{441C2780-46F6-4F17-9EA7-0DB6B279A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89"/>
          <a:stretch/>
        </p:blipFill>
        <p:spPr>
          <a:xfrm>
            <a:off x="3601171" y="1707173"/>
            <a:ext cx="4620300" cy="441460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1759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0813"/>
            <a:ext cx="9875520" cy="1356360"/>
          </a:xfrm>
        </p:spPr>
        <p:txBody>
          <a:bodyPr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Cinétique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du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l’eau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xmlns="" id="{8CD4F175-C7F3-4D02-8F85-4CB3B77FF44A}"/>
              </a:ext>
            </a:extLst>
          </p:cNvPr>
          <p:cNvSpPr txBox="1"/>
          <p:nvPr/>
        </p:nvSpPr>
        <p:spPr>
          <a:xfrm>
            <a:off x="1142999" y="1896474"/>
            <a:ext cx="3369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200" dirty="0"/>
              <a:t> Oxydation du fer 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4">
                <a:extLst>
                  <a:ext uri="{FF2B5EF4-FFF2-40B4-BE49-F238E27FC236}">
                    <a16:creationId xmlns:a16="http://schemas.microsoft.com/office/drawing/2014/main" xmlns="" id="{6ABEA3A2-6F1F-4FC6-ADAA-E170EC01FD1A}"/>
                  </a:ext>
                </a:extLst>
              </p:cNvPr>
              <p:cNvSpPr txBox="1"/>
              <p:nvPr/>
            </p:nvSpPr>
            <p:spPr>
              <a:xfrm>
                <a:off x="3863801" y="1906337"/>
                <a:ext cx="7634177" cy="1297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dirty="0" smtClean="0"/>
                  <a:t> </a:t>
                </a:r>
                <a:r>
                  <a:rPr lang="fr-FR" sz="2200" u="sng" dirty="0"/>
                  <a:t>Réaction</a:t>
                </a:r>
                <a:r>
                  <a:rPr lang="fr-FR" sz="2200" dirty="0"/>
                  <a:t> : Fe(s) = Fe</a:t>
                </a:r>
                <a:r>
                  <a:rPr lang="fr-FR" sz="2200" baseline="30000" dirty="0"/>
                  <a:t>2+ </a:t>
                </a:r>
                <a:r>
                  <a:rPr lang="fr-FR" sz="2200" dirty="0"/>
                  <a:t>+ 2e-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u="sng" dirty="0"/>
                  <a:t>Vitesse anodique </a:t>
                </a:r>
                <a:r>
                  <a:rPr lang="fr-FR" sz="2200" dirty="0"/>
                  <a:t>:  v</a:t>
                </a:r>
                <a:r>
                  <a:rPr lang="fr-FR" sz="2200" baseline="-25000" dirty="0"/>
                  <a:t>a</a:t>
                </a:r>
                <a:r>
                  <a:rPr lang="fr-FR" sz="22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f>
                      <m:fPr>
                        <m:ctrlPr>
                          <a:rPr lang="fr-F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𝐹𝑒</m:t>
                            </m:r>
                          </m:e>
                          <m: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𝑑𝑛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fr-F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fr-FR" sz="2200" dirty="0"/>
                  <a:t>  or </a:t>
                </a:r>
                <a:r>
                  <a:rPr lang="fr-FR" sz="2200" dirty="0" err="1"/>
                  <a:t>dq</a:t>
                </a:r>
                <a:r>
                  <a:rPr lang="fr-FR" sz="2200" baseline="-25000" dirty="0" err="1"/>
                  <a:t>a</a:t>
                </a:r>
                <a:r>
                  <a:rPr lang="it-IT" sz="2200" dirty="0"/>
                  <a:t>=|qe|N</a:t>
                </a:r>
                <a:r>
                  <a:rPr lang="it-IT" sz="2200" baseline="-25000" dirty="0"/>
                  <a:t>A</a:t>
                </a:r>
                <a:r>
                  <a:rPr lang="it-IT" sz="2200" dirty="0"/>
                  <a:t>dn(e-) = Fdn(e-)</a:t>
                </a:r>
              </a:p>
            </p:txBody>
          </p:sp>
        </mc:Choice>
        <mc:Fallback>
          <p:sp>
            <p:nvSpPr>
              <p:cNvPr id="7" name="ZoneText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ABEA3A2-6F1F-4FC6-ADAA-E170EC01F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801" y="1906337"/>
                <a:ext cx="7634177" cy="1297919"/>
              </a:xfrm>
              <a:prstGeom prst="rect">
                <a:avLst/>
              </a:prstGeom>
              <a:blipFill rotWithShape="0">
                <a:blip r:embed="rId2"/>
                <a:stretch>
                  <a:fillRect l="-958" t="-3286" b="-8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6">
            <a:extLst>
              <a:ext uri="{FF2B5EF4-FFF2-40B4-BE49-F238E27FC236}">
                <a16:creationId xmlns:a16="http://schemas.microsoft.com/office/drawing/2014/main" xmlns="" id="{9FF4EEB0-B8D3-4F01-A1BF-8903076DB24B}"/>
              </a:ext>
            </a:extLst>
          </p:cNvPr>
          <p:cNvSpPr txBox="1"/>
          <p:nvPr/>
        </p:nvSpPr>
        <p:spPr>
          <a:xfrm>
            <a:off x="3973013" y="3339384"/>
            <a:ext cx="1275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Donc 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FA7EBE59-4FF5-45F2-B725-BE13AC5690C4}"/>
                  </a:ext>
                </a:extLst>
              </p:cNvPr>
              <p:cNvSpPr/>
              <p:nvPr/>
            </p:nvSpPr>
            <p:spPr>
              <a:xfrm>
                <a:off x="5115403" y="3335667"/>
                <a:ext cx="3443956" cy="580352"/>
              </a:xfrm>
              <a:prstGeom prst="rect">
                <a:avLst/>
              </a:prstGeom>
              <a:ln w="127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fr-FR" sz="2200" dirty="0" smtClean="0"/>
                  <a:t>v</a:t>
                </a:r>
                <a:r>
                  <a:rPr lang="fr-FR" sz="2200" baseline="-25000" dirty="0"/>
                  <a:t>a</a:t>
                </a:r>
                <a:r>
                  <a:rPr lang="fr-FR" sz="22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fr-FR" sz="22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fr-FR" sz="22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A7EBE59-4FF5-45F2-B725-BE13AC569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03" y="3335667"/>
                <a:ext cx="3443956" cy="580352"/>
              </a:xfrm>
              <a:prstGeom prst="rect">
                <a:avLst/>
              </a:prstGeom>
              <a:blipFill rotWithShape="0">
                <a:blip r:embed="rId3"/>
                <a:stretch>
                  <a:fillRect l="-2116" b="-8247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8">
            <a:extLst>
              <a:ext uri="{FF2B5EF4-FFF2-40B4-BE49-F238E27FC236}">
                <a16:creationId xmlns:a16="http://schemas.microsoft.com/office/drawing/2014/main" xmlns="" id="{A9C66CC2-C57C-4E65-AFF7-9B6AFD635398}"/>
              </a:ext>
            </a:extLst>
          </p:cNvPr>
          <p:cNvSpPr txBox="1"/>
          <p:nvPr/>
        </p:nvSpPr>
        <p:spPr>
          <a:xfrm>
            <a:off x="1156360" y="4618200"/>
            <a:ext cx="3342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200" dirty="0"/>
              <a:t> Oxydation de l’eau 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9">
                <a:extLst>
                  <a:ext uri="{FF2B5EF4-FFF2-40B4-BE49-F238E27FC236}">
                    <a16:creationId xmlns:a16="http://schemas.microsoft.com/office/drawing/2014/main" xmlns="" id="{00444B8E-6AB1-4ED5-8EBB-0982E986AFDC}"/>
                  </a:ext>
                </a:extLst>
              </p:cNvPr>
              <p:cNvSpPr txBox="1"/>
              <p:nvPr/>
            </p:nvSpPr>
            <p:spPr>
              <a:xfrm>
                <a:off x="3863800" y="4581202"/>
                <a:ext cx="8098351" cy="93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dirty="0" smtClean="0"/>
                  <a:t> </a:t>
                </a:r>
                <a:r>
                  <a:rPr lang="fr-FR" sz="2200" u="sng" dirty="0"/>
                  <a:t>Réaction</a:t>
                </a:r>
                <a:r>
                  <a:rPr lang="fr-FR" sz="2200" dirty="0"/>
                  <a:t> : 2H</a:t>
                </a:r>
                <a:r>
                  <a:rPr lang="fr-FR" sz="2200" baseline="-25000" dirty="0"/>
                  <a:t>2</a:t>
                </a:r>
                <a:r>
                  <a:rPr lang="fr-FR" sz="2200" dirty="0"/>
                  <a:t>O(l) +2e- = H</a:t>
                </a:r>
                <a:r>
                  <a:rPr lang="fr-FR" sz="2200" baseline="-25000" dirty="0"/>
                  <a:t>2</a:t>
                </a:r>
                <a:r>
                  <a:rPr lang="fr-FR" sz="2200" dirty="0"/>
                  <a:t>(g) +2 HO</a:t>
                </a:r>
                <a:r>
                  <a:rPr lang="fr-FR" sz="2200" baseline="30000" dirty="0"/>
                  <a:t>-</a:t>
                </a:r>
                <a:r>
                  <a:rPr lang="fr-FR" sz="2200" dirty="0"/>
                  <a:t> (aq)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b="1" dirty="0"/>
                  <a:t> </a:t>
                </a:r>
                <a:r>
                  <a:rPr lang="fr-FR" sz="2200" u="sng" dirty="0"/>
                  <a:t>Vitesse cathodique </a:t>
                </a:r>
                <a:r>
                  <a:rPr lang="fr-FR" sz="2200" dirty="0"/>
                  <a:t>:  </a:t>
                </a:r>
                <a:r>
                  <a:rPr lang="fr-FR" sz="2200" dirty="0" err="1"/>
                  <a:t>v</a:t>
                </a:r>
                <a:r>
                  <a:rPr lang="fr-FR" sz="2200" baseline="-25000" dirty="0" err="1"/>
                  <a:t>c</a:t>
                </a:r>
                <a:r>
                  <a:rPr lang="fr-FR" sz="22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fr-F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𝑑𝑛</m:t>
                        </m:r>
                        <m:d>
                          <m:dPr>
                            <m:ctrlPr>
                              <a:rPr lang="fr-FR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fr-FR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num>
                      <m:den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𝑑𝑛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fr-F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it-IT" sz="2200" dirty="0"/>
              </a:p>
            </p:txBody>
          </p:sp>
        </mc:Choice>
        <mc:Fallback>
          <p:sp>
            <p:nvSpPr>
              <p:cNvPr id="11" name="ZoneText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0444B8E-6AB1-4ED5-8EBB-0982E986A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800" y="4581202"/>
                <a:ext cx="8098351" cy="935769"/>
              </a:xfrm>
              <a:prstGeom prst="rect">
                <a:avLst/>
              </a:prstGeom>
              <a:blipFill rotWithShape="0">
                <a:blip r:embed="rId4"/>
                <a:stretch>
                  <a:fillRect l="-904" t="-4575" b="-52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629EBD3D-5DB6-4132-886F-02FE04795FBF}"/>
                  </a:ext>
                </a:extLst>
              </p:cNvPr>
              <p:cNvSpPr/>
              <p:nvPr/>
            </p:nvSpPr>
            <p:spPr>
              <a:xfrm>
                <a:off x="5804952" y="5623522"/>
                <a:ext cx="2464008" cy="572593"/>
              </a:xfrm>
              <a:prstGeom prst="rect">
                <a:avLst/>
              </a:prstGeom>
              <a:ln w="127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fr-FR" sz="2200" dirty="0" smtClean="0"/>
                  <a:t>v</a:t>
                </a:r>
                <a:r>
                  <a:rPr lang="fr-FR" sz="2200" baseline="-25000" dirty="0" err="1"/>
                  <a:t>c</a:t>
                </a:r>
                <a:r>
                  <a:rPr lang="fr-FR" sz="2200" dirty="0"/>
                  <a:t>=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200" dirty="0"/>
                  <a:t>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fr-FR" sz="22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9EBD3D-5DB6-4132-886F-02FE04795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952" y="5623522"/>
                <a:ext cx="2464008" cy="572593"/>
              </a:xfrm>
              <a:prstGeom prst="rect">
                <a:avLst/>
              </a:prstGeom>
              <a:blipFill rotWithShape="0">
                <a:blip r:embed="rId5"/>
                <a:stretch>
                  <a:fillRect l="-2956" b="-833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1">
            <a:extLst>
              <a:ext uri="{FF2B5EF4-FFF2-40B4-BE49-F238E27FC236}">
                <a16:creationId xmlns:a16="http://schemas.microsoft.com/office/drawing/2014/main" xmlns="" id="{FE707248-8D8A-4181-AE12-3FDA966BCCEE}"/>
              </a:ext>
            </a:extLst>
          </p:cNvPr>
          <p:cNvSpPr txBox="1"/>
          <p:nvPr/>
        </p:nvSpPr>
        <p:spPr>
          <a:xfrm>
            <a:off x="4661601" y="5694374"/>
            <a:ext cx="1174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Donc : </a:t>
            </a:r>
          </a:p>
        </p:txBody>
      </p:sp>
    </p:spTree>
    <p:extLst>
      <p:ext uri="{BB962C8B-B14F-4D97-AF65-F5344CB8AC3E}">
        <p14:creationId xmlns:p14="http://schemas.microsoft.com/office/powerpoint/2010/main" val="1235331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350813"/>
            <a:ext cx="10649309" cy="1356360"/>
          </a:xfrm>
        </p:spPr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Montage à 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éléctrodes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xmlns="" id="{F59B69DB-1E86-4266-8A37-10698639C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59" y="2042874"/>
            <a:ext cx="10296220" cy="36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3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350813"/>
            <a:ext cx="10649309" cy="1356360"/>
          </a:xfrm>
        </p:spPr>
        <p:txBody>
          <a:bodyPr/>
          <a:lstStyle/>
          <a:p>
            <a:pPr algn="ctr"/>
            <a:r>
              <a:rPr lang="fr-FR" dirty="0"/>
              <a:t>Synthèse de l’eau de Javel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e 81">
            <a:extLst>
              <a:ext uri="{FF2B5EF4-FFF2-40B4-BE49-F238E27FC236}">
                <a16:creationId xmlns:a16="http://schemas.microsoft.com/office/drawing/2014/main" xmlns="" id="{37EE6FC3-E32C-4904-874A-889F4116742C}"/>
              </a:ext>
            </a:extLst>
          </p:cNvPr>
          <p:cNvGrpSpPr/>
          <p:nvPr/>
        </p:nvGrpSpPr>
        <p:grpSpPr>
          <a:xfrm>
            <a:off x="368200" y="1707173"/>
            <a:ext cx="10799472" cy="4438794"/>
            <a:chOff x="-340704" y="1123363"/>
            <a:chExt cx="12497564" cy="4046198"/>
          </a:xfrm>
        </p:grpSpPr>
        <p:grpSp>
          <p:nvGrpSpPr>
            <p:cNvPr id="4" name="Groupe 82">
              <a:extLst>
                <a:ext uri="{FF2B5EF4-FFF2-40B4-BE49-F238E27FC236}">
                  <a16:creationId xmlns:a16="http://schemas.microsoft.com/office/drawing/2014/main" xmlns="" id="{A3CF43E6-480E-4F60-B44F-1023C1727DD6}"/>
                </a:ext>
              </a:extLst>
            </p:cNvPr>
            <p:cNvGrpSpPr/>
            <p:nvPr/>
          </p:nvGrpSpPr>
          <p:grpSpPr>
            <a:xfrm>
              <a:off x="1152908" y="1123363"/>
              <a:ext cx="9865566" cy="4046198"/>
              <a:chOff x="-393930" y="1236775"/>
              <a:chExt cx="9865566" cy="4046198"/>
            </a:xfrm>
          </p:grpSpPr>
          <p:grpSp>
            <p:nvGrpSpPr>
              <p:cNvPr id="7" name="Grouper 68">
                <a:extLst>
                  <a:ext uri="{FF2B5EF4-FFF2-40B4-BE49-F238E27FC236}">
                    <a16:creationId xmlns:a16="http://schemas.microsoft.com/office/drawing/2014/main" xmlns="" id="{19A41BD3-E72B-42CE-B9C8-ECC18B5EF451}"/>
                  </a:ext>
                </a:extLst>
              </p:cNvPr>
              <p:cNvGrpSpPr/>
              <p:nvPr/>
            </p:nvGrpSpPr>
            <p:grpSpPr>
              <a:xfrm>
                <a:off x="3248121" y="1236775"/>
                <a:ext cx="2504978" cy="4046198"/>
                <a:chOff x="0" y="0"/>
                <a:chExt cx="1605915" cy="2593975"/>
              </a:xfrm>
            </p:grpSpPr>
            <p:grpSp>
              <p:nvGrpSpPr>
                <p:cNvPr id="20" name="Grouper 69">
                  <a:extLst>
                    <a:ext uri="{FF2B5EF4-FFF2-40B4-BE49-F238E27FC236}">
                      <a16:creationId xmlns:a16="http://schemas.microsoft.com/office/drawing/2014/main" xmlns="" id="{88FDD78D-0BBD-4125-B5BF-0A9D0AAFA69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605915" cy="2593975"/>
                  <a:chOff x="0" y="0"/>
                  <a:chExt cx="1605915" cy="2593975"/>
                </a:xfrm>
                <a:extLst>
                  <a:ext uri="{0CCBE362-F206-4b92-989A-16890622DB6E}">
                    <ma14:wrappingTextBoxFlag xmlns="" xmlns:ma14="http://schemas.microsoft.com/office/mac/drawingml/2011/main" val="1"/>
                  </a:ext>
                </a:extLst>
              </p:grpSpPr>
              <p:grpSp>
                <p:nvGrpSpPr>
                  <p:cNvPr id="22" name="Grouper 71">
                    <a:extLst>
                      <a:ext uri="{FF2B5EF4-FFF2-40B4-BE49-F238E27FC236}">
                        <a16:creationId xmlns:a16="http://schemas.microsoft.com/office/drawing/2014/main" xmlns="" id="{EBA70BCC-9C53-4046-8033-EC75AB61B791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530350"/>
                    <a:ext cx="1605915" cy="692150"/>
                    <a:chOff x="0" y="0"/>
                    <a:chExt cx="1605915" cy="824230"/>
                  </a:xfrm>
                </p:grpSpPr>
                <p:grpSp>
                  <p:nvGrpSpPr>
                    <p:cNvPr id="74" name="Grouper 123">
                      <a:extLst>
                        <a:ext uri="{FF2B5EF4-FFF2-40B4-BE49-F238E27FC236}">
                          <a16:creationId xmlns:a16="http://schemas.microsoft.com/office/drawing/2014/main" xmlns="" id="{73407EAD-2EBA-417C-B9B0-1DDFCC3EC2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605915" cy="824230"/>
                      <a:chOff x="0" y="0"/>
                      <a:chExt cx="571500" cy="824230"/>
                    </a:xfrm>
                  </p:grpSpPr>
                  <p:grpSp>
                    <p:nvGrpSpPr>
                      <p:cNvPr id="76" name="Grouper 125">
                        <a:extLst>
                          <a:ext uri="{FF2B5EF4-FFF2-40B4-BE49-F238E27FC236}">
                            <a16:creationId xmlns:a16="http://schemas.microsoft.com/office/drawing/2014/main" xmlns="" id="{EFE3D4FE-8868-4834-8269-34A0079CC8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24130"/>
                        <a:ext cx="571500" cy="800100"/>
                        <a:chOff x="0" y="0"/>
                        <a:chExt cx="571500" cy="800100"/>
                      </a:xfrm>
                    </p:grpSpPr>
                    <p:sp>
                      <p:nvSpPr>
                        <p:cNvPr id="78" name="Arrondir un rectangle avec un coin du même côté 127">
                          <a:extLst>
                            <a:ext uri="{FF2B5EF4-FFF2-40B4-BE49-F238E27FC236}">
                              <a16:creationId xmlns:a16="http://schemas.microsoft.com/office/drawing/2014/main" xmlns="" id="{6CD63E08-F673-4C91-8299-F81157FAED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0"/>
                          <a:ext cx="571500" cy="800100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 sz="2000"/>
                        </a:p>
                      </p:txBody>
                    </p:sp>
                    <p:sp>
                      <p:nvSpPr>
                        <p:cNvPr id="79" name="Arrondir un rectangle avec un coin du même côté 128">
                          <a:extLst>
                            <a:ext uri="{FF2B5EF4-FFF2-40B4-BE49-F238E27FC236}">
                              <a16:creationId xmlns:a16="http://schemas.microsoft.com/office/drawing/2014/main" xmlns="" id="{ED426EE2-569D-4ADE-9FAE-5B79712061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206375"/>
                          <a:ext cx="571500" cy="593725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 sz="2000"/>
                        </a:p>
                      </p:txBody>
                    </p:sp>
                  </p:grp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xmlns="" id="{42F1A617-B34D-4AA4-93D1-2F648DB194FA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0" y="0"/>
                        <a:ext cx="571500" cy="45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 sz="2000"/>
                      </a:p>
                    </p:txBody>
                  </p:sp>
                </p:grp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xmlns="" id="{971D3783-3953-4DCA-BF71-03B19ABF569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97840" y="205740"/>
                      <a:ext cx="629920" cy="577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2000"/>
                    </a:p>
                  </p:txBody>
                </p:sp>
              </p:grpSp>
              <p:grpSp>
                <p:nvGrpSpPr>
                  <p:cNvPr id="23" name="Grouper 72">
                    <a:extLst>
                      <a:ext uri="{FF2B5EF4-FFF2-40B4-BE49-F238E27FC236}">
                        <a16:creationId xmlns:a16="http://schemas.microsoft.com/office/drawing/2014/main" xmlns="" id="{A478E800-AA87-4FA1-88CE-2BC944A3FFC0}"/>
                      </a:ext>
                    </a:extLst>
                  </p:cNvPr>
                  <p:cNvGrpSpPr/>
                  <p:nvPr/>
                </p:nvGrpSpPr>
                <p:grpSpPr>
                  <a:xfrm>
                    <a:off x="464820" y="1050290"/>
                    <a:ext cx="676275" cy="1157605"/>
                    <a:chOff x="-115156" y="-5080"/>
                    <a:chExt cx="2760759" cy="1157605"/>
                  </a:xfrm>
                </p:grpSpPr>
                <p:sp>
                  <p:nvSpPr>
                    <p:cNvPr id="67" name="Arrondir un rectangle avec un coin du même côté 116">
                      <a:extLst>
                        <a:ext uri="{FF2B5EF4-FFF2-40B4-BE49-F238E27FC236}">
                          <a16:creationId xmlns:a16="http://schemas.microsoft.com/office/drawing/2014/main" xmlns="" id="{E6466683-5872-423E-A6C0-055665586F33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352425"/>
                      <a:ext cx="2573020" cy="800100"/>
                    </a:xfrm>
                    <a:prstGeom prst="round2Same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2000"/>
                    </a:p>
                  </p:txBody>
                </p:sp>
                <p:sp>
                  <p:nvSpPr>
                    <p:cNvPr id="68" name="Arrondir un rectangle avec un coin du même côté 117">
                      <a:extLst>
                        <a:ext uri="{FF2B5EF4-FFF2-40B4-BE49-F238E27FC236}">
                          <a16:creationId xmlns:a16="http://schemas.microsoft.com/office/drawing/2014/main" xmlns="" id="{2F477F19-3B31-40A1-99A8-FD4F10C21745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544195"/>
                      <a:ext cx="2573020" cy="607695"/>
                    </a:xfrm>
                    <a:prstGeom prst="round2Same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200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xmlns="" id="{5F5299BB-A5D6-4CB6-B6DB-0585855D31F6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0" y="328295"/>
                      <a:ext cx="2573020" cy="450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2000"/>
                    </a:p>
                  </p:txBody>
                </p:sp>
                <p:sp>
                  <p:nvSpPr>
                    <p:cNvPr id="70" name="Parallélogramme 148">
                      <a:extLst>
                        <a:ext uri="{FF2B5EF4-FFF2-40B4-BE49-F238E27FC236}">
                          <a16:creationId xmlns:a16="http://schemas.microsoft.com/office/drawing/2014/main" xmlns="" id="{22010584-59C8-48F3-9A69-28367510E9E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-115156" y="-5080"/>
                      <a:ext cx="733430" cy="1142365"/>
                    </a:xfrm>
                    <a:prstGeom prst="parallelogram">
                      <a:avLst>
                        <a:gd name="adj" fmla="val 77936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2000"/>
                    </a:p>
                  </p:txBody>
                </p:sp>
                <p:sp>
                  <p:nvSpPr>
                    <p:cNvPr id="71" name="Parallélogramme 149">
                      <a:extLst>
                        <a:ext uri="{FF2B5EF4-FFF2-40B4-BE49-F238E27FC236}">
                          <a16:creationId xmlns:a16="http://schemas.microsoft.com/office/drawing/2014/main" xmlns="" id="{C3D8DD1C-4835-4BE2-A9E2-B6FBA76E4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7908" y="-5080"/>
                      <a:ext cx="637695" cy="1142365"/>
                    </a:xfrm>
                    <a:prstGeom prst="parallelogram">
                      <a:avLst>
                        <a:gd name="adj" fmla="val 72609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2000"/>
                    </a:p>
                  </p:txBody>
                </p:sp>
                <p:cxnSp>
                  <p:nvCxnSpPr>
                    <p:cNvPr id="72" name="Connecteur droit 150">
                      <a:extLst>
                        <a:ext uri="{FF2B5EF4-FFF2-40B4-BE49-F238E27FC236}">
                          <a16:creationId xmlns:a16="http://schemas.microsoft.com/office/drawing/2014/main" xmlns="" id="{B1758129-065E-4DC1-80AB-9788A1A08C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96465" y="54356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Connecteur droit 151">
                      <a:extLst>
                        <a:ext uri="{FF2B5EF4-FFF2-40B4-BE49-F238E27FC236}">
                          <a16:creationId xmlns:a16="http://schemas.microsoft.com/office/drawing/2014/main" xmlns="" id="{163E36ED-07BA-48D8-AD1D-8E54D7C8FEC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54483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" name="Grouper 73">
                    <a:extLst>
                      <a:ext uri="{FF2B5EF4-FFF2-40B4-BE49-F238E27FC236}">
                        <a16:creationId xmlns:a16="http://schemas.microsoft.com/office/drawing/2014/main" xmlns="" id="{DB44A061-1B39-4B84-B2A6-F1B1516DA13B}"/>
                      </a:ext>
                    </a:extLst>
                  </p:cNvPr>
                  <p:cNvGrpSpPr/>
                  <p:nvPr/>
                </p:nvGrpSpPr>
                <p:grpSpPr>
                  <a:xfrm>
                    <a:off x="236220" y="2230120"/>
                    <a:ext cx="1143000" cy="363855"/>
                    <a:chOff x="0" y="0"/>
                    <a:chExt cx="1143000" cy="363855"/>
                  </a:xfrm>
                </p:grpSpPr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xmlns="" id="{24433ACC-87AE-408E-8227-4082661DC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143000" cy="363855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2000"/>
                    </a:p>
                  </p:txBody>
                </p:sp>
                <p:sp>
                  <p:nvSpPr>
                    <p:cNvPr id="66" name="Ellipse 144">
                      <a:extLst>
                        <a:ext uri="{FF2B5EF4-FFF2-40B4-BE49-F238E27FC236}">
                          <a16:creationId xmlns:a16="http://schemas.microsoft.com/office/drawing/2014/main" xmlns="" id="{F4902671-B5F2-473E-BF71-A5348A5A1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300" y="114300"/>
                      <a:ext cx="114300" cy="1352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2000"/>
                    </a:p>
                  </p:txBody>
                </p:sp>
              </p:grpSp>
              <p:grpSp>
                <p:nvGrpSpPr>
                  <p:cNvPr id="25" name="Grouper 74">
                    <a:extLst>
                      <a:ext uri="{FF2B5EF4-FFF2-40B4-BE49-F238E27FC236}">
                        <a16:creationId xmlns:a16="http://schemas.microsoft.com/office/drawing/2014/main" xmlns="" id="{EA631710-07C1-4B55-8065-181FF4915C3B}"/>
                      </a:ext>
                    </a:extLst>
                  </p:cNvPr>
                  <p:cNvGrpSpPr/>
                  <p:nvPr/>
                </p:nvGrpSpPr>
                <p:grpSpPr>
                  <a:xfrm>
                    <a:off x="136525" y="0"/>
                    <a:ext cx="1342390" cy="1050290"/>
                    <a:chOff x="0" y="0"/>
                    <a:chExt cx="1342390" cy="1050290"/>
                  </a:xfrm>
                </p:grpSpPr>
                <p:grpSp>
                  <p:nvGrpSpPr>
                    <p:cNvPr id="52" name="Grouper 101">
                      <a:extLst>
                        <a:ext uri="{FF2B5EF4-FFF2-40B4-BE49-F238E27FC236}">
                          <a16:creationId xmlns:a16="http://schemas.microsoft.com/office/drawing/2014/main" xmlns="" id="{F0F8BED7-6BD3-4041-B945-4EDAF6281F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915" y="0"/>
                      <a:ext cx="1230630" cy="741680"/>
                      <a:chOff x="0" y="0"/>
                      <a:chExt cx="1230630" cy="741680"/>
                    </a:xfrm>
                  </p:grpSpPr>
                  <p:sp>
                    <p:nvSpPr>
                      <p:cNvPr id="61" name="Ellipse 139">
                        <a:extLst>
                          <a:ext uri="{FF2B5EF4-FFF2-40B4-BE49-F238E27FC236}">
                            <a16:creationId xmlns:a16="http://schemas.microsoft.com/office/drawing/2014/main" xmlns="" id="{A2F9C8BE-6197-4956-AFFB-30C40E0157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000" y="121920"/>
                        <a:ext cx="680720" cy="619760"/>
                      </a:xfrm>
                      <a:prstGeom prst="ellipse">
                        <a:avLst/>
                      </a:prstGeom>
                      <a:noFill/>
                      <a:ln w="1905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 sz="2000"/>
                      </a:p>
                    </p:txBody>
                  </p:sp>
                  <p:sp>
                    <p:nvSpPr>
                      <p:cNvPr id="62" name="Zone de texte 941">
                        <a:extLst>
                          <a:ext uri="{FF2B5EF4-FFF2-40B4-BE49-F238E27FC236}">
                            <a16:creationId xmlns:a16="http://schemas.microsoft.com/office/drawing/2014/main" xmlns="" id="{97D4BF94-2D6D-4F3C-8D0E-CD30E9B77F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4720" y="12700"/>
                        <a:ext cx="295910" cy="385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000" dirty="0">
                            <a:solidFill>
                              <a:srgbClr val="C00000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+</a:t>
                        </a:r>
                        <a:r>
                          <a:rPr lang="fr-FR" sz="20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</a:p>
                    </p:txBody>
                  </p:sp>
                  <p:sp>
                    <p:nvSpPr>
                      <p:cNvPr id="63" name="Zone de texte 942">
                        <a:extLst>
                          <a:ext uri="{FF2B5EF4-FFF2-40B4-BE49-F238E27FC236}">
                            <a16:creationId xmlns:a16="http://schemas.microsoft.com/office/drawing/2014/main" xmlns="" id="{00468254-6697-4187-BB06-A8E9BF5C9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0"/>
                        <a:ext cx="306070" cy="376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000" dirty="0">
                            <a:solidFill>
                              <a:schemeClr val="accent2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-</a:t>
                        </a:r>
                        <a:r>
                          <a:rPr lang="fr-FR" sz="20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</a:p>
                    </p:txBody>
                  </p:sp>
                  <p:sp>
                    <p:nvSpPr>
                      <p:cNvPr id="64" name="Zone de texte 900">
                        <a:extLst>
                          <a:ext uri="{FF2B5EF4-FFF2-40B4-BE49-F238E27FC236}">
                            <a16:creationId xmlns:a16="http://schemas.microsoft.com/office/drawing/2014/main" xmlns="" id="{96726D8B-33F3-4549-9135-1EFB2E9F6F8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8615" y="300222"/>
                        <a:ext cx="516891" cy="410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fr-FR" sz="2000" dirty="0" smtClean="0">
                            <a:effectLst/>
                            <a:ea typeface="ＭＳ 明朝"/>
                            <a:cs typeface="Times New Roman"/>
                          </a:rPr>
                          <a:t>G+A</a:t>
                        </a:r>
                        <a:endParaRPr lang="fr-FR" sz="2000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</p:grpSp>
                <p:grpSp>
                  <p:nvGrpSpPr>
                    <p:cNvPr id="53" name="Grouper 102">
                      <a:extLst>
                        <a:ext uri="{FF2B5EF4-FFF2-40B4-BE49-F238E27FC236}">
                          <a16:creationId xmlns:a16="http://schemas.microsoft.com/office/drawing/2014/main" xmlns="" id="{4CCE8EF6-BF19-420A-B0D8-41663C2AE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58" name="Connecteur droit 136">
                        <a:extLst>
                          <a:ext uri="{FF2B5EF4-FFF2-40B4-BE49-F238E27FC236}">
                            <a16:creationId xmlns:a16="http://schemas.microsoft.com/office/drawing/2014/main" xmlns="" id="{92A0B8DE-D813-4A2C-9ED1-32AC6B132ED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Connecteur droit 137">
                        <a:extLst>
                          <a:ext uri="{FF2B5EF4-FFF2-40B4-BE49-F238E27FC236}">
                            <a16:creationId xmlns:a16="http://schemas.microsoft.com/office/drawing/2014/main" xmlns="" id="{8CD16D4B-4673-4751-8DC0-8FB92352A7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Connecteur droit 138">
                        <a:extLst>
                          <a:ext uri="{FF2B5EF4-FFF2-40B4-BE49-F238E27FC236}">
                            <a16:creationId xmlns:a16="http://schemas.microsoft.com/office/drawing/2014/main" xmlns="" id="{FCE3DD67-EE09-461D-8DC4-D6D11B8C7CA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" name="Grouper 103">
                      <a:extLst>
                        <a:ext uri="{FF2B5EF4-FFF2-40B4-BE49-F238E27FC236}">
                          <a16:creationId xmlns:a16="http://schemas.microsoft.com/office/drawing/2014/main" xmlns="" id="{A829BB8F-F735-4C0A-BB81-9A8FFD67C55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0457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55" name="Connecteur droit 133">
                        <a:extLst>
                          <a:ext uri="{FF2B5EF4-FFF2-40B4-BE49-F238E27FC236}">
                            <a16:creationId xmlns:a16="http://schemas.microsoft.com/office/drawing/2014/main" xmlns="" id="{D09637EE-3B23-41B7-A68E-CE98029B5D7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Connecteur droit 134">
                        <a:extLst>
                          <a:ext uri="{FF2B5EF4-FFF2-40B4-BE49-F238E27FC236}">
                            <a16:creationId xmlns:a16="http://schemas.microsoft.com/office/drawing/2014/main" xmlns="" id="{12060912-4B45-4430-977F-1B13C3EBC04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Connecteur droit 135">
                        <a:extLst>
                          <a:ext uri="{FF2B5EF4-FFF2-40B4-BE49-F238E27FC236}">
                            <a16:creationId xmlns:a16="http://schemas.microsoft.com/office/drawing/2014/main" xmlns="" id="{FCF20DBE-A5EE-4ADB-BC10-A0D3114964C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6" name="Grouper 75">
                    <a:extLst>
                      <a:ext uri="{FF2B5EF4-FFF2-40B4-BE49-F238E27FC236}">
                        <a16:creationId xmlns:a16="http://schemas.microsoft.com/office/drawing/2014/main" xmlns="" id="{14779AC1-0BD2-4818-9486-CAD7836723D1}"/>
                      </a:ext>
                    </a:extLst>
                  </p:cNvPr>
                  <p:cNvGrpSpPr/>
                  <p:nvPr/>
                </p:nvGrpSpPr>
                <p:grpSpPr>
                  <a:xfrm>
                    <a:off x="122555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40" name="Grouper 89">
                      <a:extLst>
                        <a:ext uri="{FF2B5EF4-FFF2-40B4-BE49-F238E27FC236}">
                          <a16:creationId xmlns:a16="http://schemas.microsoft.com/office/drawing/2014/main" xmlns="" id="{59F17BED-81D3-4112-8CAC-3C9CDD15C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0" name="Connecteur droit 128">
                        <a:extLst>
                          <a:ext uri="{FF2B5EF4-FFF2-40B4-BE49-F238E27FC236}">
                            <a16:creationId xmlns:a16="http://schemas.microsoft.com/office/drawing/2014/main" xmlns="" id="{61266DFB-245C-47B7-A420-001D7B5C604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Connecteur droit 129">
                        <a:extLst>
                          <a:ext uri="{FF2B5EF4-FFF2-40B4-BE49-F238E27FC236}">
                            <a16:creationId xmlns:a16="http://schemas.microsoft.com/office/drawing/2014/main" xmlns="" id="{4AD4D73E-39E4-4B03-8941-F2A8147C6A0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1" name="Grouper 90">
                      <a:extLst>
                        <a:ext uri="{FF2B5EF4-FFF2-40B4-BE49-F238E27FC236}">
                          <a16:creationId xmlns:a16="http://schemas.microsoft.com/office/drawing/2014/main" xmlns="" id="{2EFBF9FF-556B-4A3B-B3DE-577A06DDFF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8" name="Connecteur droit 126">
                        <a:extLst>
                          <a:ext uri="{FF2B5EF4-FFF2-40B4-BE49-F238E27FC236}">
                            <a16:creationId xmlns:a16="http://schemas.microsoft.com/office/drawing/2014/main" xmlns="" id="{A590F819-BC75-4093-9C2C-162C6D8F493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Connecteur droit 127">
                        <a:extLst>
                          <a:ext uri="{FF2B5EF4-FFF2-40B4-BE49-F238E27FC236}">
                            <a16:creationId xmlns:a16="http://schemas.microsoft.com/office/drawing/2014/main" xmlns="" id="{8A3A1EAB-34C1-43A8-A10C-E2506AB4A21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2" name="Grouper 91">
                      <a:extLst>
                        <a:ext uri="{FF2B5EF4-FFF2-40B4-BE49-F238E27FC236}">
                          <a16:creationId xmlns:a16="http://schemas.microsoft.com/office/drawing/2014/main" xmlns="" id="{76379714-0A0B-4884-9EA7-6B80FE8F0E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6" name="Connecteur droit 124">
                        <a:extLst>
                          <a:ext uri="{FF2B5EF4-FFF2-40B4-BE49-F238E27FC236}">
                            <a16:creationId xmlns:a16="http://schemas.microsoft.com/office/drawing/2014/main" xmlns="" id="{B6E59CD9-BFCF-4AF0-933C-9C39FB0858B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Connecteur droit 125">
                        <a:extLst>
                          <a:ext uri="{FF2B5EF4-FFF2-40B4-BE49-F238E27FC236}">
                            <a16:creationId xmlns:a16="http://schemas.microsoft.com/office/drawing/2014/main" xmlns="" id="{DE0EA03A-CAD8-40B0-B42F-ADC0AF6678C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3" name="Grouper 92">
                      <a:extLst>
                        <a:ext uri="{FF2B5EF4-FFF2-40B4-BE49-F238E27FC236}">
                          <a16:creationId xmlns:a16="http://schemas.microsoft.com/office/drawing/2014/main" xmlns="" id="{3E11037A-FAEA-42A7-ADE3-BF6CD1F3D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4" name="Connecteur droit 122">
                        <a:extLst>
                          <a:ext uri="{FF2B5EF4-FFF2-40B4-BE49-F238E27FC236}">
                            <a16:creationId xmlns:a16="http://schemas.microsoft.com/office/drawing/2014/main" xmlns="" id="{D2C542E9-7362-4B4E-B064-D2093E0ACA9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Connecteur droit 123">
                        <a:extLst>
                          <a:ext uri="{FF2B5EF4-FFF2-40B4-BE49-F238E27FC236}">
                            <a16:creationId xmlns:a16="http://schemas.microsoft.com/office/drawing/2014/main" xmlns="" id="{E274553D-9732-47B5-85B1-24D07B50EC8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7" name="Grouper 76">
                    <a:extLst>
                      <a:ext uri="{FF2B5EF4-FFF2-40B4-BE49-F238E27FC236}">
                        <a16:creationId xmlns:a16="http://schemas.microsoft.com/office/drawing/2014/main" xmlns="" id="{D1B10E12-B81B-4445-A20F-00CA2F811BB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228088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28" name="Grouper 77">
                      <a:extLst>
                        <a:ext uri="{FF2B5EF4-FFF2-40B4-BE49-F238E27FC236}">
                          <a16:creationId xmlns:a16="http://schemas.microsoft.com/office/drawing/2014/main" xmlns="" id="{35C9DA97-96FC-4C91-A97C-D54E7054D4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8" name="Connecteur droit 116">
                        <a:extLst>
                          <a:ext uri="{FF2B5EF4-FFF2-40B4-BE49-F238E27FC236}">
                            <a16:creationId xmlns:a16="http://schemas.microsoft.com/office/drawing/2014/main" xmlns="" id="{03F4D03E-2D04-4738-977F-8336A555554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Connecteur droit 117">
                        <a:extLst>
                          <a:ext uri="{FF2B5EF4-FFF2-40B4-BE49-F238E27FC236}">
                            <a16:creationId xmlns:a16="http://schemas.microsoft.com/office/drawing/2014/main" xmlns="" id="{32BB1004-091B-416E-B3E0-5F07ABCCD16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9" name="Grouper 78">
                      <a:extLst>
                        <a:ext uri="{FF2B5EF4-FFF2-40B4-BE49-F238E27FC236}">
                          <a16:creationId xmlns:a16="http://schemas.microsoft.com/office/drawing/2014/main" xmlns="" id="{B524D20F-1C6E-4C2F-92B0-2260EA7F64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6" name="Connecteur droit 114">
                        <a:extLst>
                          <a:ext uri="{FF2B5EF4-FFF2-40B4-BE49-F238E27FC236}">
                            <a16:creationId xmlns:a16="http://schemas.microsoft.com/office/drawing/2014/main" xmlns="" id="{A580213E-77FA-4AB0-BDB9-0E1B932C3E7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Connecteur droit 115">
                        <a:extLst>
                          <a:ext uri="{FF2B5EF4-FFF2-40B4-BE49-F238E27FC236}">
                            <a16:creationId xmlns:a16="http://schemas.microsoft.com/office/drawing/2014/main" xmlns="" id="{9E37B82B-E9C3-4028-840F-B31EF05F1F6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" name="Grouper 79">
                      <a:extLst>
                        <a:ext uri="{FF2B5EF4-FFF2-40B4-BE49-F238E27FC236}">
                          <a16:creationId xmlns:a16="http://schemas.microsoft.com/office/drawing/2014/main" xmlns="" id="{8FC87008-E957-4415-981A-F8DC3715D4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4" name="Connecteur droit 112">
                        <a:extLst>
                          <a:ext uri="{FF2B5EF4-FFF2-40B4-BE49-F238E27FC236}">
                            <a16:creationId xmlns:a16="http://schemas.microsoft.com/office/drawing/2014/main" xmlns="" id="{80DBC044-E1A4-4472-8F35-E28D659857E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Connecteur droit 113">
                        <a:extLst>
                          <a:ext uri="{FF2B5EF4-FFF2-40B4-BE49-F238E27FC236}">
                            <a16:creationId xmlns:a16="http://schemas.microsoft.com/office/drawing/2014/main" xmlns="" id="{97F5C393-9A24-4B23-974E-C8792C5294D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1" name="Grouper 80">
                      <a:extLst>
                        <a:ext uri="{FF2B5EF4-FFF2-40B4-BE49-F238E27FC236}">
                          <a16:creationId xmlns:a16="http://schemas.microsoft.com/office/drawing/2014/main" xmlns="" id="{49E0ACE0-E40A-451B-9F8D-A697B0CBAF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2" name="Connecteur droit 110">
                        <a:extLst>
                          <a:ext uri="{FF2B5EF4-FFF2-40B4-BE49-F238E27FC236}">
                            <a16:creationId xmlns:a16="http://schemas.microsoft.com/office/drawing/2014/main" xmlns="" id="{08D51EE8-4FED-4500-9938-B7D32F8A7B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Connecteur droit 111">
                        <a:extLst>
                          <a:ext uri="{FF2B5EF4-FFF2-40B4-BE49-F238E27FC236}">
                            <a16:creationId xmlns:a16="http://schemas.microsoft.com/office/drawing/2014/main" xmlns="" id="{719DD728-0F3F-4B92-93B3-A88297CE305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1" name="Rectangle à coins arrondis 70">
                  <a:extLst>
                    <a:ext uri="{FF2B5EF4-FFF2-40B4-BE49-F238E27FC236}">
                      <a16:creationId xmlns:a16="http://schemas.microsoft.com/office/drawing/2014/main" xmlns="" id="{52C5C0F5-A448-4B7C-B4C4-13CE18835C48}"/>
                    </a:ext>
                  </a:extLst>
                </p:cNvPr>
                <p:cNvSpPr/>
                <p:nvPr/>
              </p:nvSpPr>
              <p:spPr>
                <a:xfrm>
                  <a:off x="704215" y="2146300"/>
                  <a:ext cx="228600" cy="4508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2000"/>
                </a:p>
              </p:txBody>
            </p:sp>
          </p:grpSp>
          <p:sp>
            <p:nvSpPr>
              <p:cNvPr id="8" name="ZoneTexte 86">
                <a:extLst>
                  <a:ext uri="{FF2B5EF4-FFF2-40B4-BE49-F238E27FC236}">
                    <a16:creationId xmlns:a16="http://schemas.microsoft.com/office/drawing/2014/main" xmlns="" id="{C73E79D9-F7CB-4CA6-B693-318679DA957B}"/>
                  </a:ext>
                </a:extLst>
              </p:cNvPr>
              <p:cNvSpPr txBox="1"/>
              <p:nvPr/>
            </p:nvSpPr>
            <p:spPr>
              <a:xfrm>
                <a:off x="6317668" y="4056732"/>
                <a:ext cx="3153968" cy="645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000" dirty="0"/>
                  <a:t>Cristallisoir rempli </a:t>
                </a:r>
              </a:p>
              <a:p>
                <a:r>
                  <a:rPr lang="fr-FR" sz="2000" dirty="0"/>
                  <a:t>d’un mélange eau-glace</a:t>
                </a:r>
              </a:p>
            </p:txBody>
          </p:sp>
          <p:sp>
            <p:nvSpPr>
              <p:cNvPr id="9" name="ZoneTexte 87">
                <a:extLst>
                  <a:ext uri="{FF2B5EF4-FFF2-40B4-BE49-F238E27FC236}">
                    <a16:creationId xmlns:a16="http://schemas.microsoft.com/office/drawing/2014/main" xmlns="" id="{A6943F6C-1DDA-4C49-8AF7-6889D69551BB}"/>
                  </a:ext>
                </a:extLst>
              </p:cNvPr>
              <p:cNvSpPr txBox="1"/>
              <p:nvPr/>
            </p:nvSpPr>
            <p:spPr>
              <a:xfrm>
                <a:off x="-393930" y="4863932"/>
                <a:ext cx="2927651" cy="364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Agitateur magnétique</a:t>
                </a:r>
              </a:p>
            </p:txBody>
          </p:sp>
          <p:sp>
            <p:nvSpPr>
              <p:cNvPr id="10" name="ZoneTexte 88">
                <a:extLst>
                  <a:ext uri="{FF2B5EF4-FFF2-40B4-BE49-F238E27FC236}">
                    <a16:creationId xmlns:a16="http://schemas.microsoft.com/office/drawing/2014/main" xmlns="" id="{BBB6D1E9-E325-4AA2-AD71-9D4D8AE98159}"/>
                  </a:ext>
                </a:extLst>
              </p:cNvPr>
              <p:cNvSpPr txBox="1"/>
              <p:nvPr/>
            </p:nvSpPr>
            <p:spPr>
              <a:xfrm>
                <a:off x="676784" y="3245362"/>
                <a:ext cx="2263541" cy="645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000" dirty="0"/>
                  <a:t>Solution de </a:t>
                </a:r>
                <a:r>
                  <a:rPr lang="fr-FR" sz="2000" dirty="0" err="1"/>
                  <a:t>NaCl</a:t>
                </a:r>
                <a:endParaRPr lang="fr-FR" sz="2000" dirty="0"/>
              </a:p>
              <a:p>
                <a:r>
                  <a:rPr lang="fr-FR" sz="2000" dirty="0"/>
                  <a:t>à 5 mol.L</a:t>
                </a:r>
                <a:r>
                  <a:rPr lang="fr-FR" sz="2000" baseline="30000" dirty="0"/>
                  <a:t>-1</a:t>
                </a:r>
              </a:p>
            </p:txBody>
          </p:sp>
          <p:sp>
            <p:nvSpPr>
              <p:cNvPr id="11" name="Flèche vers la droite 129">
                <a:extLst>
                  <a:ext uri="{FF2B5EF4-FFF2-40B4-BE49-F238E27FC236}">
                    <a16:creationId xmlns:a16="http://schemas.microsoft.com/office/drawing/2014/main" xmlns="" id="{CB141434-7655-4B7F-849B-8052173BBC97}"/>
                  </a:ext>
                </a:extLst>
              </p:cNvPr>
              <p:cNvSpPr/>
              <p:nvPr/>
            </p:nvSpPr>
            <p:spPr>
              <a:xfrm rot="489713">
                <a:off x="2709294" y="3611080"/>
                <a:ext cx="1270926" cy="104915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/>
              </a:p>
            </p:txBody>
          </p:sp>
          <p:sp>
            <p:nvSpPr>
              <p:cNvPr id="12" name="Flèche vers la droite 130">
                <a:extLst>
                  <a:ext uri="{FF2B5EF4-FFF2-40B4-BE49-F238E27FC236}">
                    <a16:creationId xmlns:a16="http://schemas.microsoft.com/office/drawing/2014/main" xmlns="" id="{62A9950E-7371-4A89-9A38-9E7265D3BBAE}"/>
                  </a:ext>
                </a:extLst>
              </p:cNvPr>
              <p:cNvSpPr/>
              <p:nvPr/>
            </p:nvSpPr>
            <p:spPr>
              <a:xfrm>
                <a:off x="2676621" y="5103002"/>
                <a:ext cx="912233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/>
              </a:p>
            </p:txBody>
          </p:sp>
          <p:sp>
            <p:nvSpPr>
              <p:cNvPr id="13" name="Flèche vers la droite 131">
                <a:extLst>
                  <a:ext uri="{FF2B5EF4-FFF2-40B4-BE49-F238E27FC236}">
                    <a16:creationId xmlns:a16="http://schemas.microsoft.com/office/drawing/2014/main" xmlns="" id="{D9192FA1-4792-4A52-9F83-D877D0D02BA4}"/>
                  </a:ext>
                </a:extLst>
              </p:cNvPr>
              <p:cNvSpPr/>
              <p:nvPr/>
            </p:nvSpPr>
            <p:spPr>
              <a:xfrm rot="10800000">
                <a:off x="5760194" y="4313744"/>
                <a:ext cx="831106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/>
              </a:p>
            </p:txBody>
          </p:sp>
          <p:sp>
            <p:nvSpPr>
              <p:cNvPr id="14" name="Flèche vers la droite 132">
                <a:extLst>
                  <a:ext uri="{FF2B5EF4-FFF2-40B4-BE49-F238E27FC236}">
                    <a16:creationId xmlns:a16="http://schemas.microsoft.com/office/drawing/2014/main" xmlns="" id="{FE315DD6-1BA7-45B4-9482-8495ECDBF4BD}"/>
                  </a:ext>
                </a:extLst>
              </p:cNvPr>
              <p:cNvSpPr/>
              <p:nvPr/>
            </p:nvSpPr>
            <p:spPr>
              <a:xfrm rot="10103157">
                <a:off x="5023431" y="2931697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/>
              </a:p>
            </p:txBody>
          </p:sp>
          <p:sp>
            <p:nvSpPr>
              <p:cNvPr id="15" name="ZoneTexte 93">
                <a:extLst>
                  <a:ext uri="{FF2B5EF4-FFF2-40B4-BE49-F238E27FC236}">
                    <a16:creationId xmlns:a16="http://schemas.microsoft.com/office/drawing/2014/main" xmlns="" id="{7369C781-0821-4B07-95D8-22CB4DA2B845}"/>
                  </a:ext>
                </a:extLst>
              </p:cNvPr>
              <p:cNvSpPr txBox="1"/>
              <p:nvPr/>
            </p:nvSpPr>
            <p:spPr>
              <a:xfrm>
                <a:off x="6838234" y="2561527"/>
                <a:ext cx="1616125" cy="645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C00000"/>
                    </a:solidFill>
                  </a:rPr>
                  <a:t>Anode</a:t>
                </a:r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en graphite</a:t>
                </a:r>
              </a:p>
            </p:txBody>
          </p:sp>
          <p:sp>
            <p:nvSpPr>
              <p:cNvPr id="16" name="Flèche vers la droite 134">
                <a:extLst>
                  <a:ext uri="{FF2B5EF4-FFF2-40B4-BE49-F238E27FC236}">
                    <a16:creationId xmlns:a16="http://schemas.microsoft.com/office/drawing/2014/main" xmlns="" id="{77A1B6E4-BCF4-476F-AE95-32612E4CD11E}"/>
                  </a:ext>
                </a:extLst>
              </p:cNvPr>
              <p:cNvSpPr/>
              <p:nvPr/>
            </p:nvSpPr>
            <p:spPr>
              <a:xfrm rot="579948">
                <a:off x="2154856" y="2928460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/>
              </a:p>
            </p:txBody>
          </p:sp>
          <p:sp>
            <p:nvSpPr>
              <p:cNvPr id="17" name="ZoneTexte 95">
                <a:extLst>
                  <a:ext uri="{FF2B5EF4-FFF2-40B4-BE49-F238E27FC236}">
                    <a16:creationId xmlns:a16="http://schemas.microsoft.com/office/drawing/2014/main" xmlns="" id="{E13EF6AC-ABBA-4FDB-852C-5186374CA2A9}"/>
                  </a:ext>
                </a:extLst>
              </p:cNvPr>
              <p:cNvSpPr txBox="1"/>
              <p:nvPr/>
            </p:nvSpPr>
            <p:spPr>
              <a:xfrm>
                <a:off x="1168437" y="2339142"/>
                <a:ext cx="1259955" cy="645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B050"/>
                    </a:solidFill>
                  </a:rPr>
                  <a:t>Cathode</a:t>
                </a:r>
              </a:p>
              <a:p>
                <a:r>
                  <a:rPr lang="fr-FR" sz="2000" dirty="0"/>
                  <a:t>en fer</a:t>
                </a:r>
              </a:p>
            </p:txBody>
          </p:sp>
          <p:sp>
            <p:nvSpPr>
              <p:cNvPr id="18" name="ZoneTexte 96">
                <a:extLst>
                  <a:ext uri="{FF2B5EF4-FFF2-40B4-BE49-F238E27FC236}">
                    <a16:creationId xmlns:a16="http://schemas.microsoft.com/office/drawing/2014/main" xmlns="" id="{E97F1557-177F-408E-89AA-D845B8E5EAEC}"/>
                  </a:ext>
                </a:extLst>
              </p:cNvPr>
              <p:cNvSpPr txBox="1"/>
              <p:nvPr/>
            </p:nvSpPr>
            <p:spPr>
              <a:xfrm>
                <a:off x="5575099" y="2024348"/>
                <a:ext cx="460426" cy="364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e-</a:t>
                </a:r>
              </a:p>
            </p:txBody>
          </p:sp>
          <p:sp>
            <p:nvSpPr>
              <p:cNvPr id="19" name="Flèche vers la droite 137">
                <a:extLst>
                  <a:ext uri="{FF2B5EF4-FFF2-40B4-BE49-F238E27FC236}">
                    <a16:creationId xmlns:a16="http://schemas.microsoft.com/office/drawing/2014/main" xmlns="" id="{D70EFA43-7165-4054-9F88-A27A0B80E12B}"/>
                  </a:ext>
                </a:extLst>
              </p:cNvPr>
              <p:cNvSpPr/>
              <p:nvPr/>
            </p:nvSpPr>
            <p:spPr>
              <a:xfrm rot="16200000">
                <a:off x="5446116" y="2108564"/>
                <a:ext cx="217767" cy="183934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ZoneTexte 83">
                  <a:extLst>
                    <a:ext uri="{FF2B5EF4-FFF2-40B4-BE49-F238E27FC236}">
                      <a16:creationId xmlns:a16="http://schemas.microsoft.com/office/drawing/2014/main" xmlns="" id="{EE7D0DC8-AB0A-40F1-AB54-3ED50D7854ED}"/>
                    </a:ext>
                  </a:extLst>
                </p:cNvPr>
                <p:cNvSpPr txBox="1"/>
                <p:nvPr/>
              </p:nvSpPr>
              <p:spPr>
                <a:xfrm>
                  <a:off x="7601824" y="1540133"/>
                  <a:ext cx="4555036" cy="364722"/>
                </a:xfrm>
                <a:prstGeom prst="rect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p>
                            <m: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b>
                            <m: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B8AC518-F230-48BF-916E-B58421A85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824" y="1540133"/>
                  <a:ext cx="4555036" cy="43491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ZoneTexte 84">
                  <a:extLst>
                    <a:ext uri="{FF2B5EF4-FFF2-40B4-BE49-F238E27FC236}">
                      <a16:creationId xmlns:a16="http://schemas.microsoft.com/office/drawing/2014/main" xmlns="" id="{D59F3E3F-43B9-4360-A1CD-6569D7893793}"/>
                    </a:ext>
                  </a:extLst>
                </p:cNvPr>
                <p:cNvSpPr txBox="1"/>
                <p:nvPr/>
              </p:nvSpPr>
              <p:spPr>
                <a:xfrm>
                  <a:off x="-340704" y="1540133"/>
                  <a:ext cx="5220350" cy="364722"/>
                </a:xfrm>
                <a:prstGeom prst="rect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O</m:t>
                        </m:r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g</m:t>
                            </m:r>
                          </m:e>
                        </m:d>
                        <m: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+2 </m:t>
                        </m:r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HO</m:t>
                            </m:r>
                          </m:e>
                          <m:sup>
                            <m:r>
                              <a:rPr lang="fr-F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aq</m:t>
                        </m:r>
                        <m:r>
                          <a:rPr lang="fr-F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fr-FR" sz="2000" dirty="0"/>
                </a:p>
              </p:txBody>
            </p:sp>
          </mc:Choice>
          <mc:Fallback>
            <p:sp>
              <p:nvSpPr>
                <p:cNvPr id="6" name="ZoneTexte 8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59F3E3F-43B9-4360-A1CD-6569D7893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40704" y="1540133"/>
                  <a:ext cx="5220350" cy="36472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985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5122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350813"/>
            <a:ext cx="10649309" cy="1356360"/>
          </a:xfrm>
        </p:spPr>
        <p:txBody>
          <a:bodyPr/>
          <a:lstStyle/>
          <a:p>
            <a:pPr algn="ctr"/>
            <a:r>
              <a:rPr lang="fr-FR" dirty="0"/>
              <a:t>Dosage de l’eau de Javel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4">
            <a:extLst>
              <a:ext uri="{FF2B5EF4-FFF2-40B4-BE49-F238E27FC236}">
                <a16:creationId xmlns:a16="http://schemas.microsoft.com/office/drawing/2014/main" xmlns="" id="{8E3D01C2-CBB8-4300-A2B9-8D1ACD25BBF3}"/>
              </a:ext>
            </a:extLst>
          </p:cNvPr>
          <p:cNvSpPr txBox="1"/>
          <p:nvPr/>
        </p:nvSpPr>
        <p:spPr>
          <a:xfrm>
            <a:off x="1019331" y="1707173"/>
            <a:ext cx="2294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u="sng" dirty="0">
                <a:latin typeface="+mj-lt"/>
              </a:rPr>
              <a:t>Titrage indirect 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3BE7F58-C5C2-4985-B054-2E9D00FB7CF9}"/>
              </a:ext>
            </a:extLst>
          </p:cNvPr>
          <p:cNvSpPr/>
          <p:nvPr/>
        </p:nvSpPr>
        <p:spPr>
          <a:xfrm>
            <a:off x="1327630" y="2217004"/>
            <a:ext cx="31257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b="1" dirty="0"/>
              <a:t>(1) Ajout de KI en excès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90F3E18-535E-4D28-B84F-B60F6EC76592}"/>
                  </a:ext>
                </a:extLst>
              </p:cNvPr>
              <p:cNvSpPr/>
              <p:nvPr/>
            </p:nvSpPr>
            <p:spPr>
              <a:xfrm>
                <a:off x="5107977" y="2286224"/>
                <a:ext cx="515801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Cl</m:t>
                    </m:r>
                    <m:sSup>
                      <m:sSupPr>
                        <m:ctrlPr>
                          <a:rPr lang="fr-F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fr-FR" sz="2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fr-F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200" dirty="0"/>
                  <a:t> + 2H</a:t>
                </a:r>
                <a:r>
                  <a:rPr lang="pt-BR" sz="2200" baseline="30000" dirty="0"/>
                  <a:t>+</a:t>
                </a:r>
                <a:r>
                  <a:rPr lang="pt-BR" sz="2200" dirty="0"/>
                  <a:t>(aq) + 2 e- = Cl</a:t>
                </a:r>
                <a:r>
                  <a:rPr lang="pt-BR" sz="2200" baseline="30000" dirty="0"/>
                  <a:t>-</a:t>
                </a:r>
                <a:r>
                  <a:rPr lang="pt-BR" sz="2200" dirty="0"/>
                  <a:t>(aq) + H</a:t>
                </a:r>
                <a:r>
                  <a:rPr lang="pt-BR" sz="2200" baseline="-25000" dirty="0"/>
                  <a:t>2</a:t>
                </a:r>
                <a:r>
                  <a:rPr lang="pt-BR" sz="2200" dirty="0"/>
                  <a:t>O(l) </a:t>
                </a:r>
                <a:endParaRPr lang="fr-FR" sz="22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90F3E18-535E-4D28-B84F-B60F6EC76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77" y="2286224"/>
                <a:ext cx="5158015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36" t="-9859" r="-591" b="-281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DBE2D743-A8AB-4B79-ACF0-5F18F57F3201}"/>
                  </a:ext>
                </a:extLst>
              </p:cNvPr>
              <p:cNvSpPr/>
              <p:nvPr/>
            </p:nvSpPr>
            <p:spPr>
              <a:xfrm>
                <a:off x="6914427" y="2488020"/>
                <a:ext cx="2620589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:r>
                  <a:rPr lang="pt-BR" sz="2200" dirty="0"/>
                  <a:t>I</a:t>
                </a:r>
                <a:r>
                  <a:rPr lang="pt-BR" sz="2200" baseline="30000" dirty="0"/>
                  <a:t>-</a:t>
                </a:r>
                <a:r>
                  <a:rPr lang="pt-BR" sz="2200" dirty="0"/>
                  <a:t>(aq)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fr-FR" sz="22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2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200" dirty="0"/>
                  <a:t> + 2e-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BE2D743-A8AB-4B79-ACF0-5F18F57F3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427" y="2488020"/>
                <a:ext cx="2620589" cy="600164"/>
              </a:xfrm>
              <a:prstGeom prst="rect">
                <a:avLst/>
              </a:prstGeom>
              <a:blipFill rotWithShape="0"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11">
            <a:extLst>
              <a:ext uri="{FF2B5EF4-FFF2-40B4-BE49-F238E27FC236}">
                <a16:creationId xmlns:a16="http://schemas.microsoft.com/office/drawing/2014/main" xmlns="" id="{DE357E27-E9AD-4A33-96E3-FB8F2EFB084F}"/>
              </a:ext>
            </a:extLst>
          </p:cNvPr>
          <p:cNvCxnSpPr>
            <a:cxnSpLocks/>
          </p:cNvCxnSpPr>
          <p:nvPr/>
        </p:nvCxnSpPr>
        <p:spPr>
          <a:xfrm>
            <a:off x="5571354" y="3084710"/>
            <a:ext cx="41933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B771EF85-9F6D-4FD8-B765-56A034480175}"/>
                  </a:ext>
                </a:extLst>
              </p:cNvPr>
              <p:cNvSpPr/>
              <p:nvPr/>
            </p:nvSpPr>
            <p:spPr>
              <a:xfrm>
                <a:off x="4354825" y="3045649"/>
                <a:ext cx="7837175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Cl</m:t>
                      </m:r>
                      <m:sSup>
                        <m:sSupPr>
                          <m:ctrlPr>
                            <a:rPr lang="fr-FR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p>
                          <m:r>
                            <a:rPr lang="fr-FR" sz="2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20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20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2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20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2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20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fr-FR" sz="22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2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fr-FR" sz="22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2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71EF85-9F6D-4FD8-B765-56A034480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825" y="3045649"/>
                <a:ext cx="7837175" cy="6001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074CF4FF-50B6-43EE-AE06-A05F4C292C1D}"/>
                  </a:ext>
                </a:extLst>
              </p:cNvPr>
              <p:cNvSpPr/>
              <p:nvPr/>
            </p:nvSpPr>
            <p:spPr>
              <a:xfrm>
                <a:off x="1327630" y="4514688"/>
                <a:ext cx="3930371" cy="437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200" b="1" dirty="0"/>
                  <a:t>(2) Titrage de I</a:t>
                </a:r>
                <a:r>
                  <a:rPr lang="fr-FR" sz="2200" b="1" baseline="-25000" dirty="0"/>
                  <a:t>2</a:t>
                </a:r>
                <a:r>
                  <a:rPr lang="fr-FR" sz="2200" b="1" dirty="0"/>
                  <a:t>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fr-FR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220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 sz="22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fr-FR" sz="2200"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200"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200" b="1" dirty="0"/>
                  <a:t>: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4CF4FF-50B6-43EE-AE06-A05F4C292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630" y="4514688"/>
                <a:ext cx="3930371" cy="437236"/>
              </a:xfrm>
              <a:prstGeom prst="rect">
                <a:avLst/>
              </a:prstGeom>
              <a:blipFill rotWithShape="0">
                <a:blip r:embed="rId5"/>
                <a:stretch>
                  <a:fillRect l="-2016" t="-8451" r="-930" b="-281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F041C80C-31E9-4479-925D-45D755F6EE05}"/>
                  </a:ext>
                </a:extLst>
              </p:cNvPr>
              <p:cNvSpPr/>
              <p:nvPr/>
            </p:nvSpPr>
            <p:spPr>
              <a:xfrm>
                <a:off x="5067658" y="4428158"/>
                <a:ext cx="6724650" cy="6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2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20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2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fr-FR" sz="22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fr-FR" sz="22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200">
                          <a:latin typeface="Cambria Math" panose="02040503050406030204" pitchFamily="18" charset="0"/>
                        </a:rPr>
                        <m:t>aq</m:t>
                      </m:r>
                      <m:r>
                        <a:rPr lang="fr-FR" sz="22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041C80C-31E9-4479-925D-45D755F6E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658" y="4428158"/>
                <a:ext cx="6724650" cy="6102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2E57914-C01E-4F8F-9D10-134FD01113A6}"/>
              </a:ext>
            </a:extLst>
          </p:cNvPr>
          <p:cNvSpPr/>
          <p:nvPr/>
        </p:nvSpPr>
        <p:spPr>
          <a:xfrm>
            <a:off x="1327630" y="5697760"/>
            <a:ext cx="24975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b="1" dirty="0"/>
              <a:t>(3) À l’équivalence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A563EC15-0474-4DD9-B4BA-40E7F5299644}"/>
                  </a:ext>
                </a:extLst>
              </p:cNvPr>
              <p:cNvSpPr/>
              <p:nvPr/>
            </p:nvSpPr>
            <p:spPr>
              <a:xfrm>
                <a:off x="3985476" y="5588179"/>
                <a:ext cx="6882583" cy="664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</a:rPr>
                      <m:t>𝐧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2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fr-FR" sz="22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fr-FR" sz="22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fr-FR" sz="2200" b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sz="22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fr-FR" sz="2200" b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fr-FR" sz="2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] </m:t>
                        </m:r>
                        <m:sSub>
                          <m:sSubPr>
                            <m:ctrlPr>
                              <a:rPr lang="fr-FR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fr-FR" sz="2200" b="1" i="1">
                                <a:latin typeface="Cambria Math" panose="02040503050406030204" pitchFamily="18" charset="0"/>
                              </a:rPr>
                              <m:t>𝒆𝒒</m:t>
                            </m:r>
                          </m:sub>
                        </m:sSub>
                      </m:num>
                      <m:den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fr-FR" sz="22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200" b="1" i="1">
                        <a:latin typeface="Cambria Math" panose="02040503050406030204" pitchFamily="18" charset="0"/>
                      </a:rPr>
                      <m:t>𝐧</m:t>
                    </m:r>
                    <m:d>
                      <m:dPr>
                        <m:ctrlPr>
                          <a:rPr lang="fr-F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𝐂𝐥</m:t>
                        </m:r>
                        <m:sSup>
                          <m:sSupPr>
                            <m:ctrlPr>
                              <a:rPr lang="fr-FR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lang="fr-FR" sz="22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2200" b="1" baseline="-25000" dirty="0"/>
                  <a:t>titré</a:t>
                </a:r>
                <a:endParaRPr lang="pt-BR" sz="22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563EC15-0474-4DD9-B4BA-40E7F5299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476" y="5588179"/>
                <a:ext cx="6882583" cy="664284"/>
              </a:xfrm>
              <a:prstGeom prst="rect">
                <a:avLst/>
              </a:prstGeom>
              <a:blipFill rotWithShape="0">
                <a:blip r:embed="rId7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49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350813"/>
            <a:ext cx="10649309" cy="1356360"/>
          </a:xfrm>
        </p:spPr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Transfer de charge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17">
            <a:extLst>
              <a:ext uri="{FF2B5EF4-FFF2-40B4-BE49-F238E27FC236}">
                <a16:creationId xmlns:a16="http://schemas.microsoft.com/office/drawing/2014/main" xmlns="" id="{5559C449-5DB5-4D7B-A16A-CD0304B6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4816" t="3006" r="7230" b="5206"/>
          <a:stretch>
            <a:fillRect/>
          </a:stretch>
        </p:blipFill>
        <p:spPr>
          <a:xfrm>
            <a:off x="675065" y="1856082"/>
            <a:ext cx="7105766" cy="36752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4"/>
          <p:cNvSpPr/>
          <p:nvPr/>
        </p:nvSpPr>
        <p:spPr>
          <a:xfrm>
            <a:off x="6520529" y="6145837"/>
            <a:ext cx="429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https://en.wikipedia.org/wiki/Overpotential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71095"/>
              </p:ext>
            </p:extLst>
          </p:nvPr>
        </p:nvGraphicFramePr>
        <p:xfrm>
          <a:off x="5719581" y="4744368"/>
          <a:ext cx="574883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324"/>
                <a:gridCol w="1259174"/>
                <a:gridCol w="1007126"/>
                <a:gridCol w="14372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Couple/</a:t>
                      </a:r>
                      <a:r>
                        <a:rPr lang="fr-FR" dirty="0" err="1" smtClean="0"/>
                        <a:t>éléctrode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Platine platiné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graphite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η</a:t>
                      </a:r>
                      <a:r>
                        <a:rPr lang="en-US" dirty="0" smtClean="0"/>
                        <a:t>a(</a:t>
                      </a:r>
                      <a:r>
                        <a:rPr lang="fr-FR" dirty="0" smtClean="0"/>
                        <a:t>O2/H2O)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0,77 V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0,75 V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0,95 V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η</a:t>
                      </a:r>
                      <a:r>
                        <a:rPr lang="en-US" dirty="0" smtClean="0"/>
                        <a:t>c(</a:t>
                      </a:r>
                      <a:r>
                        <a:rPr lang="fr-FR" dirty="0" smtClean="0"/>
                        <a:t>H2/H</a:t>
                      </a:r>
                      <a:r>
                        <a:rPr lang="fr-FR" baseline="30000" dirty="0" smtClean="0"/>
                        <a:t>+</a:t>
                      </a:r>
                      <a:r>
                        <a:rPr lang="fr-FR" dirty="0" smtClean="0"/>
                        <a:t>)</a:t>
                      </a:r>
                      <a:endParaRPr lang="fr-FR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-0,07 V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-0,15 V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-0,62 V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689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350813"/>
            <a:ext cx="10649309" cy="1356360"/>
          </a:xfrm>
        </p:spPr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Transport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matière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3">
            <a:extLst>
              <a:ext uri="{FF2B5EF4-FFF2-40B4-BE49-F238E27FC236}">
                <a16:creationId xmlns:a16="http://schemas.microsoft.com/office/drawing/2014/main" xmlns="" id="{0607504D-6DB6-478C-9A5C-D5808A6B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347499" y="-374566"/>
            <a:ext cx="4452042" cy="89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719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3922</TotalTime>
  <Words>219</Words>
  <Application>Microsoft Office PowerPoint</Application>
  <PresentationFormat>Widescreen</PresentationFormat>
  <Paragraphs>68</Paragraphs>
  <Slides>12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MS Mincho</vt:lpstr>
      <vt:lpstr>Arial</vt:lpstr>
      <vt:lpstr>Calibri</vt:lpstr>
      <vt:lpstr>Cambria Math</vt:lpstr>
      <vt:lpstr>Corbel</vt:lpstr>
      <vt:lpstr>Times New Roman</vt:lpstr>
      <vt:lpstr>Wingdings</vt:lpstr>
      <vt:lpstr>Basis</vt:lpstr>
      <vt:lpstr>LC28</vt:lpstr>
      <vt:lpstr>Clou dans l’agar-agar en milieu acide</vt:lpstr>
      <vt:lpstr>Diagramme de Pourbaix du fer et de l’eau</vt:lpstr>
      <vt:lpstr>Cinétique du fer dans l’eau</vt:lpstr>
      <vt:lpstr>Montage à 3 éléctrodes</vt:lpstr>
      <vt:lpstr>Synthèse de l’eau de Javel </vt:lpstr>
      <vt:lpstr>Dosage de l’eau de Javel</vt:lpstr>
      <vt:lpstr>Transfer de charge</vt:lpstr>
      <vt:lpstr>Transport de matière</vt:lpstr>
      <vt:lpstr>Diffusion</vt:lpstr>
      <vt:lpstr>Courbe i=f(E) du titrage de NO3- par Fe2+ </vt:lpstr>
      <vt:lpstr>Nécessité d’une électrolyse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Chelli</dc:creator>
  <cp:lastModifiedBy>Bernard Chelli</cp:lastModifiedBy>
  <cp:revision>79</cp:revision>
  <dcterms:created xsi:type="dcterms:W3CDTF">2019-10-29T18:08:20Z</dcterms:created>
  <dcterms:modified xsi:type="dcterms:W3CDTF">2020-06-01T10:41:21Z</dcterms:modified>
</cp:coreProperties>
</file>